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86" r:id="rId5"/>
    <p:sldId id="260" r:id="rId6"/>
    <p:sldId id="284" r:id="rId7"/>
    <p:sldId id="285" r:id="rId8"/>
    <p:sldId id="283" r:id="rId9"/>
    <p:sldId id="292" r:id="rId10"/>
    <p:sldId id="293" r:id="rId11"/>
    <p:sldId id="294" r:id="rId12"/>
    <p:sldId id="295" r:id="rId13"/>
    <p:sldId id="287" r:id="rId14"/>
    <p:sldId id="282" r:id="rId15"/>
    <p:sldId id="288" r:id="rId16"/>
    <p:sldId id="289" r:id="rId17"/>
    <p:sldId id="290" r:id="rId18"/>
    <p:sldId id="291" r:id="rId19"/>
    <p:sldId id="296" r:id="rId20"/>
    <p:sldId id="297" r:id="rId21"/>
    <p:sldId id="29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3BCE"/>
    <a:srgbClr val="655BD6"/>
    <a:srgbClr val="004F8A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5808-AB77-4DA2-9EAB-0F16BFA5881E}" type="datetimeFigureOut">
              <a:rPr lang="en-CA" smtClean="0"/>
              <a:t>2026-02-02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6219-3271-4E25-AD0E-71F585B07B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98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EA44-BA41-FDB0-952E-BFE1FF207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9CCE7-A304-C1A6-A70C-C8D8F5B45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B9AD4-A432-5AB9-DF07-1C779024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0BD07-6087-4B2F-B19F-7F54AF10B768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FBEDD-2F94-551A-0D2A-3F7F6893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36620-C0AA-6085-AB61-292D9777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92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1306-F9D5-8735-9719-33FE0D47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1B9B0-E013-1C8B-A5A4-8C2C84157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DE05-E22E-AA02-00C3-631DC985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C2A0B-F6C0-402A-AB60-410A45A637D7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2B4B-7722-3EFD-69F5-FCA32F65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2C5E5-3D28-8069-6AFF-E530EC0E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07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D9B16A-F78F-D8CD-3A60-A1859022A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FD330-6553-6E46-1D77-B84DA63C0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F694B-DD02-DD6E-044D-BB71E331A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AE46-FD11-4BF6-BB3D-7BD6E847EE93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7683-7CA7-01D9-F520-FE1AA3FF3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2ED79-06FC-1AC1-ED49-9B0F7526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01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9849-6DAF-78C8-7CF7-D808086F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2C9FC-ACE8-6C4E-941E-C985CAEF8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D0BCA-1601-5182-C832-92105CEF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3268E-4B51-478E-8335-B27BA1D0C2FB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D1117-B3EC-ACEA-D6E2-AD10B843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B2B3C-E3C6-6B9D-AD3C-9518F18A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80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DC13-4DB2-126C-DEDD-854907D0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6BDB0-7598-83CC-7AAD-4A79F4862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73290-2F60-8A02-7AE9-FC787A89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7468-F439-4471-89C3-416D9EDC6C4F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E512F-FDD4-B6EE-C2E7-2A34F03D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0DEC-5355-6658-0E50-3FDA3972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80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7888-E0BE-085E-4BA4-EEF63045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3AE3C-C0CA-40FA-25E1-DB50F2FEC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4F350-0A13-3825-B8ED-43BB7557C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7B0F1-6A74-9620-42A4-BE5A44AE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D391-B8A6-4C9B-82DC-1AB160462AEE}" type="datetime1">
              <a:rPr lang="en-CA" smtClean="0"/>
              <a:t>2026-02-02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0923D-A064-74C9-CFB0-B8CF89DC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1733C-9740-01AB-833D-A847E11D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669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39F6-BBAA-BD68-AEC7-FD43AD42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F5334-3566-5FA9-DE76-54B52745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198C-4EF1-5B83-B41D-798763A1F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792B3-A778-0B0D-003C-EB0788D74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CA12B-ADC3-D666-EA1C-BA49AD31A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9482C-93B5-1983-5611-037EB0EB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A01C-4874-4A93-8595-7468433613D1}" type="datetime1">
              <a:rPr lang="en-CA" smtClean="0"/>
              <a:t>2026-02-02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D685-0434-8509-D5F3-E45E21B7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3AE2E-8465-9FDF-3989-9433BE32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5267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D606-7065-7982-517A-83681370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1C863-A247-7ED3-9558-8A04B054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C3DA1-DBA6-4F0E-821E-2B46C0C9AD86}" type="datetime1">
              <a:rPr lang="en-CA" smtClean="0"/>
              <a:t>2026-02-02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2F650-BF5F-09F2-4CCA-96817AEE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26239-2B39-74EA-77DB-288FC0E3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247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9BE0C-AE3A-63FB-D367-7F77FFE9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91E87-8A2B-4FEB-815A-D6198673633E}" type="datetime1">
              <a:rPr lang="en-CA" smtClean="0"/>
              <a:t>2026-02-02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D20D2-801C-AFB1-0A75-113570224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27B1E-1207-44D1-EA08-90E7BEC3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174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478E-5959-9B85-71DA-09F342B0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DD10-219D-F4B6-6127-364911815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18FD4-8005-76A9-98EB-CDF09C30C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E0553-750E-E794-8713-92EE47DBD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B0BA-658F-4337-B4FB-0889F6069B56}" type="datetime1">
              <a:rPr lang="en-CA" smtClean="0"/>
              <a:t>2026-02-02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F00E9-1164-5592-AD8B-F3A99DDF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2527F-15FF-74BD-6EAE-2F30DF5E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08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5E61-FDDA-7EEA-714B-5C4E0911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A07D7-8E7D-97E0-0DA7-0991510F4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31774-8B32-8BF7-45BE-19DF6D5D8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88E1F-5D9E-400F-C17C-AF8D524A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706D-08EC-4FEC-93C3-A19478BED23D}" type="datetime1">
              <a:rPr lang="en-CA" smtClean="0"/>
              <a:t>2026-02-02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9416C-4DDC-652F-E115-CEACD61D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6D07C-A6ED-8563-37F4-163FA662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871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3548FD-CA7A-B94D-2BA0-EC267327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9F17B-F397-FB82-71EA-3054DE438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E2266-1AA5-D99D-0B54-667375F10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8A9AB-BFD8-4EDD-959C-70C05E6BAEBD}" type="datetime1">
              <a:rPr lang="en-CA" smtClean="0"/>
              <a:t>2026-02-02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FA94F-EE84-98A8-962E-9B0AC6586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CA"/>
              <a:t>Business Team presentation - Cesar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DF0BA-BC7C-F542-8521-C6AC54B64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8BD36-0224-47B6-8E7A-8D099D92FC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400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ompany.com/stainless_steel_pot/SKU-123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company.com/stainless_steel_pot/SKU-123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77AE6-CBB8-0428-A389-1966A1591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1B5-3FA8-A443-DEE3-BD71A9BC4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50105"/>
            <a:ext cx="7881260" cy="1655762"/>
          </a:xfrm>
        </p:spPr>
        <p:txBody>
          <a:bodyPr>
            <a:normAutofit/>
          </a:bodyPr>
          <a:lstStyle/>
          <a:p>
            <a:r>
              <a:rPr lang="en-US" sz="35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 Detail Page Conversion Optimization Experiments</a:t>
            </a:r>
            <a:endParaRPr lang="en-CA" sz="35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EF548-B424-5413-58DA-032103935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914" y="3869165"/>
            <a:ext cx="6629400" cy="637618"/>
          </a:xfrm>
        </p:spPr>
        <p:txBody>
          <a:bodyPr/>
          <a:lstStyle/>
          <a:p>
            <a:r>
              <a:rPr lang="en-US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Team presentation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F6728-737B-C4A3-FBFE-81CE856F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B000C-E42A-F07A-A8A9-BD71BFAF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BE4011-7E29-3BFC-6E92-89970F86FCEE}"/>
              </a:ext>
            </a:extLst>
          </p:cNvPr>
          <p:cNvSpPr/>
          <p:nvPr/>
        </p:nvSpPr>
        <p:spPr>
          <a:xfrm>
            <a:off x="217710" y="3679372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86A4B-0D16-B6AC-396E-1C940D15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5" r="17433"/>
          <a:stretch>
            <a:fillRect/>
          </a:stretch>
        </p:blipFill>
        <p:spPr>
          <a:xfrm>
            <a:off x="7856909" y="809891"/>
            <a:ext cx="4248009" cy="53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45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F8AD-E596-4CCB-52EB-3DD17DC1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0B11-84E5-AF2E-F05F-303BA8C90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66676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Results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F42A6-851F-10FB-58D6-258DAB29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B0BDB-A5AC-093C-DEBE-484690A6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10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87A4E-CE5D-19A2-8FA0-9BBF60761D80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29B8DA-2556-9B7F-EF32-4CCA70F89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25255"/>
              </p:ext>
            </p:extLst>
          </p:nvPr>
        </p:nvGraphicFramePr>
        <p:xfrm>
          <a:off x="573318" y="979423"/>
          <a:ext cx="10900228" cy="12496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52428">
                  <a:extLst>
                    <a:ext uri="{9D8B030D-6E8A-4147-A177-3AD203B41FA5}">
                      <a16:colId xmlns:a16="http://schemas.microsoft.com/office/drawing/2014/main" val="3236012286"/>
                    </a:ext>
                  </a:extLst>
                </a:gridCol>
                <a:gridCol w="927679">
                  <a:extLst>
                    <a:ext uri="{9D8B030D-6E8A-4147-A177-3AD203B41FA5}">
                      <a16:colId xmlns:a16="http://schemas.microsoft.com/office/drawing/2014/main" val="4019090211"/>
                    </a:ext>
                  </a:extLst>
                </a:gridCol>
                <a:gridCol w="1478488">
                  <a:extLst>
                    <a:ext uri="{9D8B030D-6E8A-4147-A177-3AD203B41FA5}">
                      <a16:colId xmlns:a16="http://schemas.microsoft.com/office/drawing/2014/main" val="3950210297"/>
                    </a:ext>
                  </a:extLst>
                </a:gridCol>
                <a:gridCol w="1217579">
                  <a:extLst>
                    <a:ext uri="{9D8B030D-6E8A-4147-A177-3AD203B41FA5}">
                      <a16:colId xmlns:a16="http://schemas.microsoft.com/office/drawing/2014/main" val="4062232979"/>
                    </a:ext>
                  </a:extLst>
                </a:gridCol>
                <a:gridCol w="1797378">
                  <a:extLst>
                    <a:ext uri="{9D8B030D-6E8A-4147-A177-3AD203B41FA5}">
                      <a16:colId xmlns:a16="http://schemas.microsoft.com/office/drawing/2014/main" val="3281572816"/>
                    </a:ext>
                  </a:extLst>
                </a:gridCol>
                <a:gridCol w="2580107">
                  <a:extLst>
                    <a:ext uri="{9D8B030D-6E8A-4147-A177-3AD203B41FA5}">
                      <a16:colId xmlns:a16="http://schemas.microsoft.com/office/drawing/2014/main" val="3939806947"/>
                    </a:ext>
                  </a:extLst>
                </a:gridCol>
                <a:gridCol w="1246569">
                  <a:extLst>
                    <a:ext uri="{9D8B030D-6E8A-4147-A177-3AD203B41FA5}">
                      <a16:colId xmlns:a16="http://schemas.microsoft.com/office/drawing/2014/main" val="31219155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Variation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Visits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ATC Clicks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ATC rate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Improvement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Confidence Interval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p-value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00243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Control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32,812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1,354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4.13%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32827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Treatment 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31,575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1,252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3.97%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-0.16 pp</a:t>
                      </a:r>
                      <a:endParaRPr lang="en-CA" sz="2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[−0.34pp, +0.02pp]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0.07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861468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Total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64,387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2,606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4.05%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389685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970D1E55-B947-C5E4-9E57-3AED8F876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4" y="2492977"/>
            <a:ext cx="3393621" cy="27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555523-AADD-869E-8118-0347EA03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47" y="2507924"/>
            <a:ext cx="3262312" cy="258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06F781-5B17-30ED-9B2B-B5810DDB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97" y="2460176"/>
            <a:ext cx="3539218" cy="27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6DBE5A-94F2-3D1F-2198-C3CFB60BB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14049"/>
            <a:ext cx="12192000" cy="60921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not statistically significant, Sticky ATC directionally underperformed Control</a:t>
            </a:r>
          </a:p>
        </p:txBody>
      </p:sp>
    </p:spTree>
    <p:extLst>
      <p:ext uri="{BB962C8B-B14F-4D97-AF65-F5344CB8AC3E}">
        <p14:creationId xmlns:p14="http://schemas.microsoft.com/office/powerpoint/2010/main" val="36595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71AC1-FA0E-73BA-41E5-A4F1A14F9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219D-891C-DE02-7878-8C890F790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66676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Results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AD1F1-8160-4EE5-7F01-DB88EF3C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21554-8E83-D035-D3F1-3FBC3AAB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11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D6341-E28D-15ED-3B7E-789954F48149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51293A-3D49-736B-3978-0287B98EC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14049"/>
            <a:ext cx="12192000" cy="60921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Sticky ATC delivered a small, non-significant uplift on Desktop but caused a statistically significant decline on mobile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D9F09B-13DB-CAB2-5AA6-EE5D05E31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48204"/>
              </p:ext>
            </p:extLst>
          </p:nvPr>
        </p:nvGraphicFramePr>
        <p:xfrm>
          <a:off x="217709" y="1490964"/>
          <a:ext cx="11767460" cy="13030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56662">
                  <a:extLst>
                    <a:ext uri="{9D8B030D-6E8A-4147-A177-3AD203B41FA5}">
                      <a16:colId xmlns:a16="http://schemas.microsoft.com/office/drawing/2014/main" val="3341284983"/>
                    </a:ext>
                  </a:extLst>
                </a:gridCol>
                <a:gridCol w="1480458">
                  <a:extLst>
                    <a:ext uri="{9D8B030D-6E8A-4147-A177-3AD203B41FA5}">
                      <a16:colId xmlns:a16="http://schemas.microsoft.com/office/drawing/2014/main" val="2961864849"/>
                    </a:ext>
                  </a:extLst>
                </a:gridCol>
                <a:gridCol w="957942">
                  <a:extLst>
                    <a:ext uri="{9D8B030D-6E8A-4147-A177-3AD203B41FA5}">
                      <a16:colId xmlns:a16="http://schemas.microsoft.com/office/drawing/2014/main" val="628651884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4173367797"/>
                    </a:ext>
                  </a:extLst>
                </a:gridCol>
                <a:gridCol w="1317172">
                  <a:extLst>
                    <a:ext uri="{9D8B030D-6E8A-4147-A177-3AD203B41FA5}">
                      <a16:colId xmlns:a16="http://schemas.microsoft.com/office/drawing/2014/main" val="25632675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val="3400553997"/>
                    </a:ext>
                  </a:extLst>
                </a:gridCol>
                <a:gridCol w="2328828">
                  <a:extLst>
                    <a:ext uri="{9D8B030D-6E8A-4147-A177-3AD203B41FA5}">
                      <a16:colId xmlns:a16="http://schemas.microsoft.com/office/drawing/2014/main" val="1898633474"/>
                    </a:ext>
                  </a:extLst>
                </a:gridCol>
                <a:gridCol w="1067512">
                  <a:extLst>
                    <a:ext uri="{9D8B030D-6E8A-4147-A177-3AD203B41FA5}">
                      <a16:colId xmlns:a16="http://schemas.microsoft.com/office/drawing/2014/main" val="367403706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Device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Variation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Visits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Clicks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Rate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Improvement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Confidence Interval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p-value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44467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Mobile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22,968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953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4.15%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55361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Mobile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Treatment 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22,102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849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3.84%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−0.31 pp</a:t>
                      </a:r>
                      <a:endParaRPr lang="en-CA" sz="2000" b="1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[−0.55pp, −0.07pp]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6896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Mobile Total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45,070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1,802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4.00%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41228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57E2018-C279-0575-E7B6-93AABC936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104960"/>
              </p:ext>
            </p:extLst>
          </p:nvPr>
        </p:nvGraphicFramePr>
        <p:xfrm>
          <a:off x="217709" y="3362980"/>
          <a:ext cx="11767460" cy="13030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98177">
                  <a:extLst>
                    <a:ext uri="{9D8B030D-6E8A-4147-A177-3AD203B41FA5}">
                      <a16:colId xmlns:a16="http://schemas.microsoft.com/office/drawing/2014/main" val="205378663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18807844"/>
                    </a:ext>
                  </a:extLst>
                </a:gridCol>
                <a:gridCol w="936171">
                  <a:extLst>
                    <a:ext uri="{9D8B030D-6E8A-4147-A177-3AD203B41FA5}">
                      <a16:colId xmlns:a16="http://schemas.microsoft.com/office/drawing/2014/main" val="336318398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985275393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574647617"/>
                    </a:ext>
                  </a:extLst>
                </a:gridCol>
                <a:gridCol w="1643743">
                  <a:extLst>
                    <a:ext uri="{9D8B030D-6E8A-4147-A177-3AD203B41FA5}">
                      <a16:colId xmlns:a16="http://schemas.microsoft.com/office/drawing/2014/main" val="1997238071"/>
                    </a:ext>
                  </a:extLst>
                </a:gridCol>
                <a:gridCol w="2339714">
                  <a:extLst>
                    <a:ext uri="{9D8B030D-6E8A-4147-A177-3AD203B41FA5}">
                      <a16:colId xmlns:a16="http://schemas.microsoft.com/office/drawing/2014/main" val="3948840419"/>
                    </a:ext>
                  </a:extLst>
                </a:gridCol>
                <a:gridCol w="1067512">
                  <a:extLst>
                    <a:ext uri="{9D8B030D-6E8A-4147-A177-3AD203B41FA5}">
                      <a16:colId xmlns:a16="http://schemas.microsoft.com/office/drawing/2014/main" val="24760054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Device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Variation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Visits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Clicks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Rate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Improvement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Confidence Interval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p-value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14985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Desktop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Control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9,844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4.07%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95661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Desktop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Treatment 1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9,473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403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4.27%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+0.20 pp</a:t>
                      </a:r>
                      <a:endParaRPr lang="en-CA" sz="2000" b="1" i="0" u="none" strike="noStrike" dirty="0">
                        <a:solidFill>
                          <a:srgbClr val="00B05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[−0.35pp, +0.75pp]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0.31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1925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Desktop Total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19,317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804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4.16%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6749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2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B9DD-C70B-DF0F-060C-6A7BC8F2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9F25C-5937-0AFB-1224-8C7EE84CE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66676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Conclusions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74B00-C312-DC2D-C83A-CBFC4B82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8644D-9F8C-4DED-55FF-6B46FAE0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255EE-D6F8-3F22-17BA-FE89619FB4ED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76F127-0389-7B4F-DFB5-72769BCF3D39}"/>
              </a:ext>
            </a:extLst>
          </p:cNvPr>
          <p:cNvSpPr txBox="1">
            <a:spLocks/>
          </p:cNvSpPr>
          <p:nvPr/>
        </p:nvSpPr>
        <p:spPr>
          <a:xfrm>
            <a:off x="21772" y="1428913"/>
            <a:ext cx="8686799" cy="4499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While desktop users showed a small directional uplift, mobile users, who represent ~60% of traffic, experienced a significant decline in add-to-cart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On Mobile, users seem to value a clean, unobstructed PDP view. The persistent ATC reduced visual clarity and was likely perceived as intrusive or distracting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is not recommended to roll out Sticky ATC globally. Prioritize mobile-first PDP clarity and explore alternative friction-reduction patterns that preserve content visibility.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C4F62C-1DC7-AD73-83E6-45E8A164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682"/>
          <a:stretch>
            <a:fillRect/>
          </a:stretch>
        </p:blipFill>
        <p:spPr>
          <a:xfrm>
            <a:off x="8915402" y="1038681"/>
            <a:ext cx="3126258" cy="504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56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DBFC0-1606-6B04-37E0-F1DF2766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CD6FC-99C3-AADC-8605-8D91A0C2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1A55-706E-CD78-A615-B2E25582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0E10B-A87E-39A3-072B-B4F2491CDD71}"/>
              </a:ext>
            </a:extLst>
          </p:cNvPr>
          <p:cNvSpPr/>
          <p:nvPr/>
        </p:nvSpPr>
        <p:spPr>
          <a:xfrm>
            <a:off x="217710" y="664034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5520E7-AC94-B0B0-1168-5541FF154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726" y="3061064"/>
            <a:ext cx="10099220" cy="776596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</a:t>
            </a:r>
            <a:endParaRPr lang="en-CA" sz="45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8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E3255-F760-3086-F108-47FF07E6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1096-5440-DBB9-1CE4-17767C39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0741478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- Problem statement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2B51C-51D2-0CED-A879-C6D5C449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CBDF-1D29-63F5-42F0-E6807C57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4D4B2-05EE-AE16-3F46-2DCBFD4F5A84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0F4E6E0-96DE-85FD-B36F-DD8136D62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6315"/>
            <a:ext cx="12192000" cy="5157651"/>
          </a:xfrm>
        </p:spPr>
        <p:txBody>
          <a:bodyPr>
            <a:noAutofit/>
          </a:bodyPr>
          <a:lstStyle/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Business context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photo grid is one of the primary ways users evaluate quality, usage, and fit.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Low ATC rates suggest users may still lack clarity or confidence, highlighting an opportunity to strengthen product storytelling through imagery.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Leadership question</a:t>
            </a:r>
            <a:endParaRPr lang="en-US" sz="2000" b="1" u="sng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improving the PDP photo grid increase add-to-cart conversion by improving product understanding and customer confidence?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Decisions to be made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Should the layout of the PDP photo grid be changed?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Should specialty videos be added to the PDP photo grid?</a:t>
            </a:r>
          </a:p>
        </p:txBody>
      </p:sp>
    </p:spTree>
    <p:extLst>
      <p:ext uri="{BB962C8B-B14F-4D97-AF65-F5344CB8AC3E}">
        <p14:creationId xmlns:p14="http://schemas.microsoft.com/office/powerpoint/2010/main" val="176414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E9C41-231B-235E-CFFB-20C02573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A63C-79E3-E7AA-6940-7C2DEF4D1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10099220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Layout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D1230-7D5E-79DE-AAFC-B44C9539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8C77F-5203-890C-08D1-3EC0CBCB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243C5-9F81-E375-2DD6-BCAEA44CB2C9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A326659-DD35-602C-D549-AB1D2883F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0" y="1273249"/>
            <a:ext cx="11658604" cy="488144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Current Layout                                Option A: Hero-first Photo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BEA91-F4D7-C690-267E-1FC55209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56" y="1761393"/>
            <a:ext cx="4931987" cy="3902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A159D-6011-5352-A6A9-8EB2EEFE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1750507"/>
            <a:ext cx="4931987" cy="3902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B317F4-0CDC-C2E9-43E3-0E42923536E0}"/>
              </a:ext>
            </a:extLst>
          </p:cNvPr>
          <p:cNvSpPr/>
          <p:nvPr/>
        </p:nvSpPr>
        <p:spPr>
          <a:xfrm>
            <a:off x="7472204" y="2727962"/>
            <a:ext cx="2814796" cy="25767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867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CE29B-8CBF-0FC2-91ED-9F2BFA63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D42A-5133-794F-C169-AC70E668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10099220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Layout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375AA-AE2C-90C3-0C22-195FEC5B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0F468-6B69-8154-59E3-DF27181D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16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A2AF5-2E54-F248-B2EC-D496EDBB302F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01E7BD-558C-4315-AE96-55CE74C14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0" y="1273249"/>
            <a:ext cx="11658604" cy="488144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Current Layout                            Option B: Video-enhanced Photo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77259E-714C-B23A-96E5-94964D41E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56" y="1761393"/>
            <a:ext cx="4931987" cy="3902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AD74A-5631-91C8-537A-F065CDE3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69" y="1761393"/>
            <a:ext cx="4931987" cy="3902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C9BC49-2A06-31B4-4490-EFACC189882F}"/>
              </a:ext>
            </a:extLst>
          </p:cNvPr>
          <p:cNvSpPr/>
          <p:nvPr/>
        </p:nvSpPr>
        <p:spPr>
          <a:xfrm>
            <a:off x="8332176" y="2727962"/>
            <a:ext cx="1486738" cy="257674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246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039F2-3CCD-29EF-24AB-E89F8DDC6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BE9A-4A66-2E86-987E-8890280A5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90625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Hypothesis &amp; Success metrics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DBA01-C230-08A6-7FFA-6151C057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E8903-A1AC-652E-43F3-7EBAFA12C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47029-A5C9-8D28-A1C9-E91535AE2D84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60BA49C-CAF4-4147-7D0B-2D69940F0EE6}"/>
              </a:ext>
            </a:extLst>
          </p:cNvPr>
          <p:cNvSpPr txBox="1">
            <a:spLocks/>
          </p:cNvSpPr>
          <p:nvPr/>
        </p:nvSpPr>
        <p:spPr>
          <a:xfrm>
            <a:off x="6596743" y="3216270"/>
            <a:ext cx="5040086" cy="260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metrics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ATC to Order conversion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Photo Grid Click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Page Load time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757ED1-B1CE-D705-F243-85C7F1C28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5652" y="3216270"/>
            <a:ext cx="4310743" cy="260759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metric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visit to ATC conversion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66B88-2F0B-EFC6-2AC8-34CDEC6A65CE}"/>
              </a:ext>
            </a:extLst>
          </p:cNvPr>
          <p:cNvSpPr txBox="1">
            <a:spLocks/>
          </p:cNvSpPr>
          <p:nvPr/>
        </p:nvSpPr>
        <p:spPr>
          <a:xfrm>
            <a:off x="68036" y="1158869"/>
            <a:ext cx="12047763" cy="260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Hypothesis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Improving the PDP photo grid by enhancing visual hierarchy and incorporating rich media will increase add-to-cart conversion by improving product understanding and customer confidence</a:t>
            </a:r>
          </a:p>
        </p:txBody>
      </p:sp>
    </p:spTree>
    <p:extLst>
      <p:ext uri="{BB962C8B-B14F-4D97-AF65-F5344CB8AC3E}">
        <p14:creationId xmlns:p14="http://schemas.microsoft.com/office/powerpoint/2010/main" val="412645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F2B19-04CB-D396-78FA-F1F7D728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5014-F41C-566D-30F7-33C921C1B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906253" cy="609215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Test Design &amp; Experiment Setup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CF67B-9CB9-CE1F-D288-69EC26C9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8D542-26CC-C750-F76C-734519A8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D3FC-3B47-BA4F-05C5-297F2A57D601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AE3AD01-28ED-D871-A71A-C4E5C3EB3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44979"/>
              </p:ext>
            </p:extLst>
          </p:nvPr>
        </p:nvGraphicFramePr>
        <p:xfrm>
          <a:off x="838200" y="1296108"/>
          <a:ext cx="10733314" cy="5055710"/>
        </p:xfrm>
        <a:graphic>
          <a:graphicData uri="http://schemas.openxmlformats.org/drawingml/2006/table">
            <a:tbl>
              <a:tblPr/>
              <a:tblGrid>
                <a:gridCol w="1186543">
                  <a:extLst>
                    <a:ext uri="{9D8B030D-6E8A-4147-A177-3AD203B41FA5}">
                      <a16:colId xmlns:a16="http://schemas.microsoft.com/office/drawing/2014/main" val="363032219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35354826"/>
                    </a:ext>
                  </a:extLst>
                </a:gridCol>
                <a:gridCol w="7413171">
                  <a:extLst>
                    <a:ext uri="{9D8B030D-6E8A-4147-A177-3AD203B41FA5}">
                      <a16:colId xmlns:a16="http://schemas.microsoft.com/office/drawing/2014/main" val="3230293291"/>
                    </a:ext>
                  </a:extLst>
                </a:gridCol>
              </a:tblGrid>
              <a:tr h="443849"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CA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607131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Experiment Type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Randomized A/B/n test (3-arm): 1 Control + 2 Treatment variants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701263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Statistical Test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Chi-square test to verify difference among Variants</a:t>
                      </a:r>
                    </a:p>
                    <a:p>
                      <a:pPr algn="l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Pairwise two-proportion z-tests vs Control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1566661"/>
                  </a:ext>
                </a:extLst>
              </a:tr>
              <a:tr h="443849">
                <a:tc rowSpan="3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Variants</a:t>
                      </a:r>
                    </a:p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 </a:t>
                      </a:r>
                    </a:p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Control ( C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Current Photo Grid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768723"/>
                  </a:ext>
                </a:extLst>
              </a:tr>
              <a:tr h="443849">
                <a:tc vMerge="1"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Treatment 1 ( T1 )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Hero-first Photo Grid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91342"/>
                  </a:ext>
                </a:extLst>
              </a:tr>
              <a:tr h="443849">
                <a:tc vMerge="1">
                  <a:txBody>
                    <a:bodyPr/>
                    <a:lstStyle/>
                    <a:p>
                      <a:pPr algn="l" fontAlgn="t">
                        <a:buNone/>
                      </a:pP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Treatment 2 ( T2 )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Video-enhanced Photo Grid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262944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Primary Metric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Add-to-Cart Conversion Rate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081106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Randomization Unit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Session-level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342595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Traffic Split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Even split (33.33% each)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220239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Test URL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 www.thecompany.com/stainless_steel_pot/SKU-123.com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09579"/>
                  </a:ext>
                </a:extLst>
              </a:tr>
              <a:tr h="443849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Test Duration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14 days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58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57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6D86-6869-F019-E3EF-4777E7242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1706-01AD-1FEF-7966-0F4CF19FE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90625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Results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E832D-20BA-A99E-C4B4-CE084AE3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62B57-1651-38E8-2A8A-D3A8F436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19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C30DD9-82B2-9166-D715-B265DBB6E8A5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D945D7-0273-F956-45CC-44D5663D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87416"/>
              </p:ext>
            </p:extLst>
          </p:nvPr>
        </p:nvGraphicFramePr>
        <p:xfrm>
          <a:off x="459923" y="1600909"/>
          <a:ext cx="11122478" cy="211900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41021">
                  <a:extLst>
                    <a:ext uri="{9D8B030D-6E8A-4147-A177-3AD203B41FA5}">
                      <a16:colId xmlns:a16="http://schemas.microsoft.com/office/drawing/2014/main" val="274694642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93519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841243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68542635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1799661905"/>
                    </a:ext>
                  </a:extLst>
                </a:gridCol>
                <a:gridCol w="2351315">
                  <a:extLst>
                    <a:ext uri="{9D8B030D-6E8A-4147-A177-3AD203B41FA5}">
                      <a16:colId xmlns:a16="http://schemas.microsoft.com/office/drawing/2014/main" val="12386997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791850297"/>
                    </a:ext>
                  </a:extLst>
                </a:gridCol>
              </a:tblGrid>
              <a:tr h="3775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Variation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Visits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Clicks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ATC rate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Improvement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Confidence Interval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p-value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4036478"/>
                  </a:ext>
                </a:extLst>
              </a:tr>
              <a:tr h="45015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Control (C)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18,200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728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4.00%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9536041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Hero-first (T1)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18,050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836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4.63%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+0.63 pp</a:t>
                      </a:r>
                      <a:endParaRPr lang="en-CA" sz="2000" b="1" i="0" u="none" strike="noStrike" dirty="0">
                        <a:solidFill>
                          <a:srgbClr val="00B05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[+0.28pp, +0.98pp]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94976698"/>
                  </a:ext>
                </a:extLst>
              </a:tr>
              <a:tr h="40277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Video (T2)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18,120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765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4.22%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+0.22 pp</a:t>
                      </a:r>
                      <a:endParaRPr lang="en-CA" sz="2000" b="0" i="0" u="none" strike="noStrike" dirty="0">
                        <a:solidFill>
                          <a:srgbClr val="00B05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[-0.12pp, +0.56pp]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0.18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33642605"/>
                  </a:ext>
                </a:extLst>
              </a:tr>
              <a:tr h="38779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Total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54,370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2,329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4.28%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08350056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B759DE5A-3AF2-D380-E5DE-7F55F40A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93174"/>
            <a:ext cx="12192000" cy="1880347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Hero-first Photo Grid shows a strong and significant lift in the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add-to-cart conversion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 font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Video-enhanced Photo Grid presents a non-statistically significant improvement on add-to-cart</a:t>
            </a:r>
          </a:p>
          <a:p>
            <a:pPr algn="l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6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4328-45A2-C6D5-C873-CBF0F709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9F3F-97E0-2246-AE8D-8EDE78749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3385457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Disclaimer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16C10D-9DAC-A203-640C-B86A29930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242" y="2906789"/>
            <a:ext cx="10809516" cy="126710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presentation uses adjusted figures for confidentiality purposes.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Analytical approach and insights remain directionally accurate.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53680-C5CB-359C-D4BD-63F7CCDC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C2F41-EFFC-3B3A-4153-72CB2B25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B0945-022D-9AB4-F2FD-F3158E9596EF}"/>
              </a:ext>
            </a:extLst>
          </p:cNvPr>
          <p:cNvSpPr/>
          <p:nvPr/>
        </p:nvSpPr>
        <p:spPr>
          <a:xfrm>
            <a:off x="217710" y="664034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551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FBF5-AE32-12A9-D06E-EF8AB6D04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C3CD-C7C5-3525-6E82-80F85469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90625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Economic Impact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958B6-27A9-B35A-29B0-A9ADB465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5D5E0-8163-A257-B230-EE65E1E2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20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89D19-F5D3-E726-4E49-3206C3B79D72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A0039C-16A3-1B2D-8A80-51FEAF17F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699656"/>
              </p:ext>
            </p:extLst>
          </p:nvPr>
        </p:nvGraphicFramePr>
        <p:xfrm>
          <a:off x="1458276" y="1002575"/>
          <a:ext cx="9117525" cy="43738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533155">
                  <a:extLst>
                    <a:ext uri="{9D8B030D-6E8A-4147-A177-3AD203B41FA5}">
                      <a16:colId xmlns:a16="http://schemas.microsoft.com/office/drawing/2014/main" val="1926848137"/>
                    </a:ext>
                  </a:extLst>
                </a:gridCol>
                <a:gridCol w="2122714">
                  <a:extLst>
                    <a:ext uri="{9D8B030D-6E8A-4147-A177-3AD203B41FA5}">
                      <a16:colId xmlns:a16="http://schemas.microsoft.com/office/drawing/2014/main" val="1336434239"/>
                    </a:ext>
                  </a:extLst>
                </a:gridCol>
                <a:gridCol w="3461656">
                  <a:extLst>
                    <a:ext uri="{9D8B030D-6E8A-4147-A177-3AD203B41FA5}">
                      <a16:colId xmlns:a16="http://schemas.microsoft.com/office/drawing/2014/main" val="11808470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Metric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Baseline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Video-Enhanced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62681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Monthly PDP visits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300,000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300,000   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46507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Number of PDPs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20,000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20,000 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2888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ATC rate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4.00%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4.22% 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16112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Add-to-Carts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12,000</a:t>
                      </a:r>
                      <a:endParaRPr lang="en-CA" sz="2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12,660 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86606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ATC → Order conversion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20%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20% 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7831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Orders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2,400</a:t>
                      </a:r>
                      <a:endParaRPr lang="en-CA" sz="20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2,532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96725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Incremental orders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—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132</a:t>
                      </a:r>
                      <a:endParaRPr lang="en-CA" sz="2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41759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Avg. Margin per order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$40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21299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Monthly margin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$96,000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$101,280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05059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Incremental monthly margin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—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$5,280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7886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Video production cost per PDP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—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$250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98188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ROI assessment </a:t>
                      </a:r>
                      <a:endParaRPr lang="en-CA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—</a:t>
                      </a:r>
                      <a:endParaRPr lang="en-CA" sz="20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Not economically viable at scale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28093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Max Video rollout</a:t>
                      </a:r>
                      <a:endParaRPr lang="en-CA" sz="2000" b="0" i="0" u="none" strike="noStrike" dirty="0">
                        <a:solidFill>
                          <a:schemeClr val="accent6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CA" sz="20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—</a:t>
                      </a:r>
                      <a:endParaRPr lang="en-CA" sz="2000" b="0" i="0" u="none" strike="noStrike" dirty="0">
                        <a:solidFill>
                          <a:schemeClr val="accent6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CA" sz="20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20 PDPs</a:t>
                      </a:r>
                      <a:endParaRPr lang="en-CA" sz="2000" b="0" i="0" u="none" strike="noStrike" dirty="0">
                        <a:solidFill>
                          <a:schemeClr val="accent6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2848226"/>
                  </a:ext>
                </a:extLst>
              </a:tr>
            </a:tbl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CDD9E51C-0DD6-19FB-FB23-D0E1FE810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669277"/>
            <a:ext cx="12192000" cy="618492"/>
          </a:xfrm>
        </p:spPr>
        <p:txBody>
          <a:bodyPr>
            <a:noAutofit/>
          </a:bodyPr>
          <a:lstStyle/>
          <a:p>
            <a:r>
              <a:rPr lang="en-CA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Video-enhanced Photo Grid is not Economically viable at scale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1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02A5-6197-F257-2425-B85BAA45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26C6-F361-7A3C-3A2A-B8182084E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90625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 – Conclusions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643F6-2EBB-A490-5951-D3EC279E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1BB85-573E-06D9-8B27-CBF325A9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21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D79EF7-D9A1-A859-5C67-76590152D0A5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B01C84-6D7F-8408-9390-409FA48C6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96110"/>
            <a:ext cx="12192000" cy="477812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Prioritizing the Hero image at first view led to a meaningful lift in add-to-cart, suggesting shoppers benefit from immediate product clarity before engaging with additional content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While </a:t>
            </a:r>
            <a:r>
              <a:rPr lang="en-CA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Video-enhanced Photo Grid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drove a modest directional lift in add-to-cart, the impact was not significant, suggesting video adds value for some shoppers only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Video variant created incremental value, but not enough to justify scaling across all PDPs. Based on the observed lift, we can produce 20 videos per month and remain ROI-neutral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2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AB178-BB4C-1137-091F-CF552D329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F424-E472-8CAF-7724-69FD20120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4569277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FBDDD-48EA-6844-B57E-423C0607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54581-C884-D0D4-4FAB-7C0D2503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22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BD2CC-F9CE-8F0B-8FED-270196474823}"/>
              </a:ext>
            </a:extLst>
          </p:cNvPr>
          <p:cNvSpPr/>
          <p:nvPr/>
        </p:nvSpPr>
        <p:spPr>
          <a:xfrm>
            <a:off x="217710" y="664034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1C3D4D3-A7C8-9728-2FFC-AD1A155E27A4}"/>
              </a:ext>
            </a:extLst>
          </p:cNvPr>
          <p:cNvSpPr txBox="1">
            <a:spLocks/>
          </p:cNvSpPr>
          <p:nvPr/>
        </p:nvSpPr>
        <p:spPr>
          <a:xfrm>
            <a:off x="-1" y="1296109"/>
            <a:ext cx="11745687" cy="4907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Explore alternative sticky ATC layouts that maintain visibility without crowding key content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Explore additional PDP optimizations like: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PWA-friendly environments,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Enhanced image resolution,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or AI-generated visuals for SKUs with limited photography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 with placing ATC options in sections like “You May Also Like,” “Recently Viewed,” aiming to capture intent at different scroll depths and decision moments</a:t>
            </a:r>
          </a:p>
        </p:txBody>
      </p:sp>
    </p:spTree>
    <p:extLst>
      <p:ext uri="{BB962C8B-B14F-4D97-AF65-F5344CB8AC3E}">
        <p14:creationId xmlns:p14="http://schemas.microsoft.com/office/powerpoint/2010/main" val="16956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BD120-913D-D5A7-51D1-B903DD15F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5BC20-2DD3-AE00-A68C-93F65480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5E729-D2B8-9DFD-D6DC-6D642F562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23</a:t>
            </a:fld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93BF27-004E-5C63-BDED-D9E56C43570A}"/>
              </a:ext>
            </a:extLst>
          </p:cNvPr>
          <p:cNvSpPr txBox="1">
            <a:spLocks/>
          </p:cNvSpPr>
          <p:nvPr/>
        </p:nvSpPr>
        <p:spPr>
          <a:xfrm>
            <a:off x="2100940" y="2601119"/>
            <a:ext cx="7881260" cy="10673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CA" sz="35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7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E5880-A49A-51FE-6118-0BB1B894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2AA1-7CF9-686F-6FD7-F19A5D905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3385457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C90E-18A5-72A5-3EDF-78303103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75394-7D3A-7791-670B-A09B20F2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F811DB-D1C0-4183-8C3E-7732F94708FC}"/>
              </a:ext>
            </a:extLst>
          </p:cNvPr>
          <p:cNvSpPr/>
          <p:nvPr/>
        </p:nvSpPr>
        <p:spPr>
          <a:xfrm>
            <a:off x="217710" y="664034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ABBBCB-AE8C-1D07-C06C-28882F0A9899}"/>
              </a:ext>
            </a:extLst>
          </p:cNvPr>
          <p:cNvSpPr txBox="1">
            <a:spLocks/>
          </p:cNvSpPr>
          <p:nvPr/>
        </p:nvSpPr>
        <p:spPr>
          <a:xfrm>
            <a:off x="0" y="1036315"/>
            <a:ext cx="12192000" cy="5157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statement: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Sticky Add-to-Cart on PDP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Photo Grid improvement on PDP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Current Layout &amp; Proposed Variations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Hypothesis &amp; Success metrics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 Design &amp; Experiment Setup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6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95C51-7F84-71D1-B5F9-92739041E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A935F-3480-B6FC-CB5F-B3EE9DC0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F348B-EB24-0D5E-F504-418E6123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31F74-A181-A837-48A6-6693BDBDC168}"/>
              </a:ext>
            </a:extLst>
          </p:cNvPr>
          <p:cNvSpPr/>
          <p:nvPr/>
        </p:nvSpPr>
        <p:spPr>
          <a:xfrm>
            <a:off x="217710" y="664034"/>
            <a:ext cx="7452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E44B78-9CC1-72D5-09A1-47F818FBA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726" y="3061064"/>
            <a:ext cx="10099220" cy="776596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</a:t>
            </a:r>
            <a:endParaRPr lang="en-CA" sz="45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D96E-5440-C891-8E11-E98044E62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255B-B56F-810C-9CD2-A1249858A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10099220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- Problem statement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4E2D1-340B-5838-DE97-532A8CA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EFA7F-4026-D9BA-E0B5-9E380CC7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D1808-5991-1F7C-4BA2-3D6E5644E682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82930B9-6896-8CC9-F18F-23FB9253B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6315"/>
            <a:ext cx="12192000" cy="5157651"/>
          </a:xfrm>
        </p:spPr>
        <p:txBody>
          <a:bodyPr>
            <a:noAutofit/>
          </a:bodyPr>
          <a:lstStyle/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Business context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Product Detail Pages (PDPs) drive 70% of traffic, but only 4% of visitors add-to-cart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Improving on-page conversion is a priority to unlock incremental revenue without additional spend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Leadership question</a:t>
            </a:r>
            <a:endParaRPr lang="en-US" sz="2000" b="1" u="sng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Does making the add-to-cart (ATC) button persistently visible reduce purchase friction and increase add-to-cart conversion on PDPs?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Decisions to be made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Should we roll out a sticky add-to-cart component across PDPs?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should it be deployed universally or targeted to specific devices?</a:t>
            </a:r>
          </a:p>
        </p:txBody>
      </p:sp>
    </p:spTree>
    <p:extLst>
      <p:ext uri="{BB962C8B-B14F-4D97-AF65-F5344CB8AC3E}">
        <p14:creationId xmlns:p14="http://schemas.microsoft.com/office/powerpoint/2010/main" val="237770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EB706-1A8A-C3B7-7968-DEBDF5F6B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564A-DE90-68B6-A915-3969DFBA5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10099220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Current Layout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9035E-E759-B531-1A84-3915780E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C61A5-6EAF-4DDE-65B4-4F447C32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6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E73FC-B565-CF36-26FA-43F7F3685AA8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34E2AE-06B0-F75A-2849-D9B15B91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10" r="5905" b="54442"/>
          <a:stretch>
            <a:fillRect/>
          </a:stretch>
        </p:blipFill>
        <p:spPr>
          <a:xfrm>
            <a:off x="6207170" y="1761393"/>
            <a:ext cx="5919513" cy="371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0B601D-4E29-1AAF-435E-FBD1ECDC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6" r="6242" b="68762"/>
          <a:stretch>
            <a:fillRect/>
          </a:stretch>
        </p:blipFill>
        <p:spPr>
          <a:xfrm>
            <a:off x="67629" y="1787626"/>
            <a:ext cx="5943863" cy="371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2B55A1DD-045E-7BFF-F033-D3E59F23B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0" y="1273249"/>
            <a:ext cx="11658604" cy="488144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View on Page Load                                          View after Scrolling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99BFE8-9238-FED7-32B9-5C87ED2689B8}"/>
              </a:ext>
            </a:extLst>
          </p:cNvPr>
          <p:cNvSpPr/>
          <p:nvPr/>
        </p:nvSpPr>
        <p:spPr>
          <a:xfrm>
            <a:off x="4430484" y="4724398"/>
            <a:ext cx="1537463" cy="558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6AFBD9-CA13-F75F-8907-7753F8299707}"/>
              </a:ext>
            </a:extLst>
          </p:cNvPr>
          <p:cNvCxnSpPr/>
          <p:nvPr/>
        </p:nvCxnSpPr>
        <p:spPr>
          <a:xfrm flipV="1">
            <a:off x="4278086" y="5388429"/>
            <a:ext cx="566057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AB277185-F743-FCDF-9E74-2F4CF541F997}"/>
              </a:ext>
            </a:extLst>
          </p:cNvPr>
          <p:cNvSpPr txBox="1">
            <a:spLocks/>
          </p:cNvSpPr>
          <p:nvPr/>
        </p:nvSpPr>
        <p:spPr>
          <a:xfrm>
            <a:off x="3303812" y="5818817"/>
            <a:ext cx="1948547" cy="488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ATC is visible</a:t>
            </a:r>
          </a:p>
        </p:txBody>
      </p:sp>
    </p:spTree>
    <p:extLst>
      <p:ext uri="{BB962C8B-B14F-4D97-AF65-F5344CB8AC3E}">
        <p14:creationId xmlns:p14="http://schemas.microsoft.com/office/powerpoint/2010/main" val="290700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B8FF-1C95-D8DD-ABB3-8822D538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5ABE66-53B0-990F-25D1-16292DEF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82" t="-668" r="5814" b="54648"/>
          <a:stretch>
            <a:fillRect/>
          </a:stretch>
        </p:blipFill>
        <p:spPr>
          <a:xfrm>
            <a:off x="6187714" y="1775647"/>
            <a:ext cx="5917201" cy="3713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194CB6-C6B8-7820-02AD-F0F0842F0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7" y="77678"/>
            <a:ext cx="10099220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Proposed Layout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ED6C8-4B83-A4B8-1EB4-3495357F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D292-2B27-465B-F388-F1AE0D16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DD40FC-6470-B0E7-4FB1-2A79E587DAAC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56D288-8C97-84CA-8306-9EB05364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66" r="6242" b="68762"/>
          <a:stretch>
            <a:fillRect/>
          </a:stretch>
        </p:blipFill>
        <p:spPr>
          <a:xfrm>
            <a:off x="67629" y="1787626"/>
            <a:ext cx="5943863" cy="37133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4AEE776-7D67-11B4-EEC8-49F4085E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10" y="1273249"/>
            <a:ext cx="11658604" cy="488144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View on Page Load                                          View after Scrolling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6C77FA-EB8A-095A-AF5B-5CC70F83D3D3}"/>
              </a:ext>
            </a:extLst>
          </p:cNvPr>
          <p:cNvSpPr/>
          <p:nvPr/>
        </p:nvSpPr>
        <p:spPr>
          <a:xfrm>
            <a:off x="4430484" y="4724398"/>
            <a:ext cx="1537463" cy="558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5341FE-E924-9490-A2BA-0E61008451D0}"/>
              </a:ext>
            </a:extLst>
          </p:cNvPr>
          <p:cNvCxnSpPr/>
          <p:nvPr/>
        </p:nvCxnSpPr>
        <p:spPr>
          <a:xfrm flipV="1">
            <a:off x="4278086" y="5388429"/>
            <a:ext cx="566057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0DFA91CE-ABB1-F604-C2CD-87565C6D3950}"/>
              </a:ext>
            </a:extLst>
          </p:cNvPr>
          <p:cNvSpPr txBox="1">
            <a:spLocks/>
          </p:cNvSpPr>
          <p:nvPr/>
        </p:nvSpPr>
        <p:spPr>
          <a:xfrm>
            <a:off x="3303812" y="5818817"/>
            <a:ext cx="1948547" cy="488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ATC is visible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389664-13DD-4E34-A232-FA69744CF1CC}"/>
              </a:ext>
            </a:extLst>
          </p:cNvPr>
          <p:cNvSpPr/>
          <p:nvPr/>
        </p:nvSpPr>
        <p:spPr>
          <a:xfrm>
            <a:off x="10567452" y="2596070"/>
            <a:ext cx="1537463" cy="55853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076ADA-96E8-3F9E-51ED-EC0D76E7B958}"/>
              </a:ext>
            </a:extLst>
          </p:cNvPr>
          <p:cNvCxnSpPr>
            <a:cxnSpLocks/>
          </p:cNvCxnSpPr>
          <p:nvPr/>
        </p:nvCxnSpPr>
        <p:spPr>
          <a:xfrm flipV="1">
            <a:off x="9054600" y="3287486"/>
            <a:ext cx="2048829" cy="2481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FB41B210-E6D1-275F-49A6-E25B6FB34280}"/>
              </a:ext>
            </a:extLst>
          </p:cNvPr>
          <p:cNvSpPr txBox="1">
            <a:spLocks/>
          </p:cNvSpPr>
          <p:nvPr/>
        </p:nvSpPr>
        <p:spPr>
          <a:xfrm>
            <a:off x="8080326" y="5818817"/>
            <a:ext cx="1948547" cy="488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ATC is visible</a:t>
            </a:r>
          </a:p>
        </p:txBody>
      </p:sp>
    </p:spTree>
    <p:extLst>
      <p:ext uri="{BB962C8B-B14F-4D97-AF65-F5344CB8AC3E}">
        <p14:creationId xmlns:p14="http://schemas.microsoft.com/office/powerpoint/2010/main" val="326668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BEFAB-8124-C961-BD6F-2D600C38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C01C-67B2-5D39-82BC-09EB33932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66676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Hypothesis &amp; Success metrics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76A4B-6F7F-5946-A333-EC70EBC2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0B2CE-8D93-4CBA-6CAB-DA58874F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09B98-5134-BBC5-DF51-E34F2D9C6574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B04D53-BB9F-328C-3D40-3F5C8BA4573B}"/>
              </a:ext>
            </a:extLst>
          </p:cNvPr>
          <p:cNvSpPr txBox="1">
            <a:spLocks/>
          </p:cNvSpPr>
          <p:nvPr/>
        </p:nvSpPr>
        <p:spPr>
          <a:xfrm>
            <a:off x="6596743" y="3401326"/>
            <a:ext cx="5040086" cy="260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Secondary metrics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ATC to Order conversion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Exit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Scroll rate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82E71B3-8841-58AD-065E-DC0C1FC2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5652" y="3401326"/>
            <a:ext cx="4310743" cy="260759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metric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PDP visit to ATC conversion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895C5D7-8DCA-97D9-A061-3F6C93B4AF21}"/>
              </a:ext>
            </a:extLst>
          </p:cNvPr>
          <p:cNvSpPr txBox="1">
            <a:spLocks/>
          </p:cNvSpPr>
          <p:nvPr/>
        </p:nvSpPr>
        <p:spPr>
          <a:xfrm>
            <a:off x="68036" y="1158869"/>
            <a:ext cx="12047763" cy="2607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Hypothesis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Making the add-to-cart CTA persistently visible on PDPs will increase add-to-cart conversion by reducing purchase friction, without negatively impacting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84551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2411E-F35A-55EC-1AAB-B0F136417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70F0-B62B-3699-3432-983EC65D6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6" y="77678"/>
            <a:ext cx="11666763" cy="609215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473BC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Sticky Add-to-Cart on PDP – Test Design &amp; Experiment Setup</a:t>
            </a:r>
            <a:endParaRPr lang="en-CA" sz="3000" b="1" dirty="0">
              <a:solidFill>
                <a:srgbClr val="473BC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F2DAA-B3C7-0162-C8E0-3E9DFFE7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Business Team presentation - Cesar Rodriguez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48F11-E5DE-4448-564C-434EB357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BD36-0224-47B6-8E7A-8D099D92FC11}" type="slidenum">
              <a:rPr lang="en-CA" smtClean="0"/>
              <a:t>9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FE53B-AFD5-DDF9-16A9-FAAF67C24A42}"/>
              </a:ext>
            </a:extLst>
          </p:cNvPr>
          <p:cNvSpPr/>
          <p:nvPr/>
        </p:nvSpPr>
        <p:spPr>
          <a:xfrm>
            <a:off x="217710" y="664034"/>
            <a:ext cx="9288000" cy="45719"/>
          </a:xfrm>
          <a:prstGeom prst="rect">
            <a:avLst/>
          </a:prstGeom>
          <a:gradFill flip="none" rotWithShape="1">
            <a:gsLst>
              <a:gs pos="0">
                <a:srgbClr val="655BD6">
                  <a:tint val="66000"/>
                  <a:satMod val="160000"/>
                </a:srgbClr>
              </a:gs>
              <a:gs pos="80000">
                <a:srgbClr val="655BD6">
                  <a:tint val="44500"/>
                  <a:satMod val="160000"/>
                </a:srgbClr>
              </a:gs>
              <a:gs pos="100000">
                <a:srgbClr val="655BD6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92058A-501E-20CC-CF69-0FA1DBFF7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62343"/>
              </p:ext>
            </p:extLst>
          </p:nvPr>
        </p:nvGraphicFramePr>
        <p:xfrm>
          <a:off x="1023257" y="1645891"/>
          <a:ext cx="10145486" cy="4011418"/>
        </p:xfrm>
        <a:graphic>
          <a:graphicData uri="http://schemas.openxmlformats.org/drawingml/2006/table">
            <a:tbl>
              <a:tblPr/>
              <a:tblGrid>
                <a:gridCol w="1283156">
                  <a:extLst>
                    <a:ext uri="{9D8B030D-6E8A-4147-A177-3AD203B41FA5}">
                      <a16:colId xmlns:a16="http://schemas.microsoft.com/office/drawing/2014/main" val="2335687268"/>
                    </a:ext>
                  </a:extLst>
                </a:gridCol>
                <a:gridCol w="2166565">
                  <a:extLst>
                    <a:ext uri="{9D8B030D-6E8A-4147-A177-3AD203B41FA5}">
                      <a16:colId xmlns:a16="http://schemas.microsoft.com/office/drawing/2014/main" val="3218471343"/>
                    </a:ext>
                  </a:extLst>
                </a:gridCol>
                <a:gridCol w="6695765">
                  <a:extLst>
                    <a:ext uri="{9D8B030D-6E8A-4147-A177-3AD203B41FA5}">
                      <a16:colId xmlns:a16="http://schemas.microsoft.com/office/drawing/2014/main" val="1151315351"/>
                    </a:ext>
                  </a:extLst>
                </a:gridCol>
              </a:tblGrid>
              <a:tr h="386750">
                <a:tc gridSpan="2"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CA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Dimension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CA" sz="2000" b="1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725887"/>
                  </a:ext>
                </a:extLst>
              </a:tr>
              <a:tr h="434481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Experiment Type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Randomized A/B test (Control vs Treatment)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43372"/>
                  </a:ext>
                </a:extLst>
              </a:tr>
              <a:tr h="397470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Statistical Test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Two-proportion z-test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30113"/>
                  </a:ext>
                </a:extLst>
              </a:tr>
              <a:tr h="479196">
                <a:tc row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Variants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Control ( C )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ATC visible on page load but scrolls out of view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437"/>
                  </a:ext>
                </a:extLst>
              </a:tr>
              <a:tr h="38675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Treatment ( T1 )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Sticky  ATC CTA while scrolling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8976063"/>
                  </a:ext>
                </a:extLst>
              </a:tr>
              <a:tr h="386750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Primary Metric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Add-to-Cart Conversion Rate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001368"/>
                  </a:ext>
                </a:extLst>
              </a:tr>
              <a:tr h="386750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Randomization Unit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Session-level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695286"/>
                  </a:ext>
                </a:extLst>
              </a:tr>
              <a:tr h="386750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Traffic Split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50% Control   /  50% Treatment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582995"/>
                  </a:ext>
                </a:extLst>
              </a:tr>
              <a:tr h="379771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Test URL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 www.thecompany.com/stainless_steel_pot/SKU-123.com</a:t>
                      </a:r>
                      <a:endParaRPr lang="en-CA" sz="20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070874"/>
                  </a:ext>
                </a:extLst>
              </a:tr>
              <a:tr h="386750">
                <a:tc gridSpan="2"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Test Duration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14 days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14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633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1457</Words>
  <Application>Microsoft Office PowerPoint</Application>
  <PresentationFormat>Widescreen</PresentationFormat>
  <Paragraphs>355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Segoe UI</vt:lpstr>
      <vt:lpstr>Wingdings</vt:lpstr>
      <vt:lpstr>Office Theme</vt:lpstr>
      <vt:lpstr>Product Detail Page Conversion Optimization Experiments</vt:lpstr>
      <vt:lpstr>Disclaimer</vt:lpstr>
      <vt:lpstr>Agenda</vt:lpstr>
      <vt:lpstr>Sticky Add-to-Cart on PDP</vt:lpstr>
      <vt:lpstr>Sticky Add-to-Cart on PDP - Problem statement</vt:lpstr>
      <vt:lpstr>Sticky Add-to-Cart on PDP – Current Layout</vt:lpstr>
      <vt:lpstr>Sticky Add-to-Cart on PDP – Proposed Layout</vt:lpstr>
      <vt:lpstr>Sticky Add-to-Cart on PDP – Hypothesis &amp; Success metrics</vt:lpstr>
      <vt:lpstr>Sticky Add-to-Cart on PDP – Test Design &amp; Experiment Setup</vt:lpstr>
      <vt:lpstr>Sticky Add-to-Cart on PDP – Results</vt:lpstr>
      <vt:lpstr>Sticky Add-to-Cart on PDP – Results</vt:lpstr>
      <vt:lpstr>Sticky Add-to-Cart on PDP – Conclusions</vt:lpstr>
      <vt:lpstr>Photo Grid improvement on PDP</vt:lpstr>
      <vt:lpstr>Photo Grid improvement on PDP - Problem statement</vt:lpstr>
      <vt:lpstr>Photo Grid improvement on PDP – Layout</vt:lpstr>
      <vt:lpstr>Photo Grid improvement on PDP – Layout</vt:lpstr>
      <vt:lpstr>Photo Grid improvement on PDP – Hypothesis &amp; Success metrics</vt:lpstr>
      <vt:lpstr>Photo Grid improvement on PDP – Test Design &amp; Experiment Setup</vt:lpstr>
      <vt:lpstr>Photo Grid improvement on PDP – Results</vt:lpstr>
      <vt:lpstr>Photo Grid improvement on PDP – Economic Impact</vt:lpstr>
      <vt:lpstr>Photo Grid improvement on PDP – Conclusions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Rodriguez</dc:creator>
  <cp:lastModifiedBy>Cesar Rodriguez</cp:lastModifiedBy>
  <cp:revision>43</cp:revision>
  <dcterms:created xsi:type="dcterms:W3CDTF">2026-01-24T22:11:20Z</dcterms:created>
  <dcterms:modified xsi:type="dcterms:W3CDTF">2026-02-03T02:34:26Z</dcterms:modified>
</cp:coreProperties>
</file>